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9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66FF"/>
    <a:srgbClr val="9966FF"/>
    <a:srgbClr val="3333FF"/>
    <a:srgbClr val="CC0099"/>
    <a:srgbClr val="9900CC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 autoAdjust="0"/>
  </p:normalViewPr>
  <p:slideViewPr>
    <p:cSldViewPr>
      <p:cViewPr varScale="1">
        <p:scale>
          <a:sx n="58" d="100"/>
          <a:sy n="58" d="100"/>
        </p:scale>
        <p:origin x="-123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0599F-E968-4950-8959-CB2EF60474DE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EF360-297F-4025-824F-075FE88AF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7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EF360-297F-4025-824F-075FE88AF2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24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85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2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99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9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57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7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5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4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7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2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2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9E7F-95FF-44FC-A5E8-3501B4329649}" type="datetimeFigureOut">
              <a:rPr lang="ru-RU" smtClean="0"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DEB7-B75B-4AF3-AC82-F7D4E067B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0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0"/>
            <a:ext cx="48363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Пильнинский</a:t>
            </a: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3 </a:t>
            </a:r>
          </a:p>
          <a:p>
            <a:pPr algn="ctr">
              <a:defRPr/>
            </a:pP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«Буратино»</a:t>
            </a:r>
          </a:p>
        </p:txBody>
      </p:sp>
      <p:sp>
        <p:nvSpPr>
          <p:cNvPr id="7" name="Поле 5"/>
          <p:cNvSpPr txBox="1"/>
          <p:nvPr/>
        </p:nvSpPr>
        <p:spPr>
          <a:xfrm>
            <a:off x="1601787" y="953381"/>
            <a:ext cx="5940425" cy="248984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cap="all" dirty="0" smtClean="0">
                <a:ln>
                  <a:noFill/>
                </a:ln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Прое</a:t>
            </a:r>
            <a:r>
              <a:rPr lang="ru-RU" sz="3600" b="1" cap="all" dirty="0">
                <a:solidFill>
                  <a:srgbClr val="3333FF"/>
                </a:solidFill>
                <a:latin typeface="Monotype Corsiva"/>
                <a:ea typeface="Calibri"/>
                <a:cs typeface="Times New Roman"/>
              </a:rPr>
              <a:t>к</a:t>
            </a:r>
            <a:r>
              <a:rPr lang="ru-RU" sz="3600" b="1" cap="all" dirty="0" smtClean="0">
                <a:ln>
                  <a:noFill/>
                </a:ln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т </a:t>
            </a:r>
            <a:r>
              <a:rPr lang="ru-RU" sz="3600" b="1" cap="all" dirty="0">
                <a:ln>
                  <a:noFill/>
                </a:ln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по формированию</a:t>
            </a:r>
            <a:endParaRPr lang="ru-RU" sz="1100" dirty="0">
              <a:solidFill>
                <a:srgbClr val="3333FF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cap="all" dirty="0" err="1">
                <a:ln>
                  <a:noFill/>
                </a:ln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ЗДОрового</a:t>
            </a:r>
            <a:r>
              <a:rPr lang="ru-RU" sz="3600" b="1" cap="all" dirty="0">
                <a:ln>
                  <a:noFill/>
                </a:ln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 образа жизни</a:t>
            </a:r>
            <a:endParaRPr lang="ru-RU" sz="1100" dirty="0">
              <a:solidFill>
                <a:srgbClr val="3333FF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cap="all" dirty="0">
                <a:ln>
                  <a:noFill/>
                </a:ln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«Малыши-крепыши»</a:t>
            </a:r>
            <a:endParaRPr lang="ru-RU" sz="1100" dirty="0">
              <a:solidFill>
                <a:srgbClr val="3333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оле 6"/>
          <p:cNvSpPr txBox="1"/>
          <p:nvPr/>
        </p:nvSpPr>
        <p:spPr>
          <a:xfrm>
            <a:off x="2915816" y="4651144"/>
            <a:ext cx="5166995" cy="137014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Руководители </a:t>
            </a:r>
            <a:r>
              <a:rPr lang="ru-RU" sz="3200" b="1" dirty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проекта: </a:t>
            </a:r>
            <a:r>
              <a:rPr lang="ru-RU" sz="3200" b="1" dirty="0" err="1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Марушина</a:t>
            </a:r>
            <a:r>
              <a:rPr lang="ru-RU" sz="3200" b="1" dirty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 Т.С.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                                        </a:t>
            </a:r>
            <a:r>
              <a:rPr lang="ru-RU" sz="3200" b="1" dirty="0" smtClean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   Баранова </a:t>
            </a:r>
            <a:r>
              <a:rPr lang="ru-RU" sz="3200" b="1" dirty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Е.Ю.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n w="8890" cap="flat" cmpd="sng" algn="ctr">
                  <a:solidFill>
                    <a:srgbClr val="FFFFFF"/>
                  </a:solidFill>
                  <a:prstDash val="solid"/>
                  <a:miter lim="0"/>
                </a:ln>
                <a:gradFill>
                  <a:gsLst>
                    <a:gs pos="0">
                      <a:srgbClr val="505050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algn="tl">
                    <a:srgbClr val="000000"/>
                  </a:outerShdw>
                </a:effectLst>
                <a:latin typeface="Monotype Corsiva"/>
                <a:ea typeface="Calibri"/>
                <a:cs typeface="Times New Roman"/>
              </a:rPr>
              <a:t>                 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944" y="625393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://ds23tuapse.ru/upload/iblock/664/%D0%BC%D0%B0%D0%BB%D1%8B%D1%88%D0%B8%20-%20%D0%BA%D1%80%D0%B5%D0%BF%D1%8B%D1%88%D0%B8.pn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51" y="3140968"/>
            <a:ext cx="2915124" cy="172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hovrashok.com.ua/images/Jan/09/204137b2fd43595b7c6400171adb7ea8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1965393" cy="10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hovrashok.com.ua/images/Jan/09/204137b2fd43595b7c6400171adb7ea8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14" y="2386827"/>
            <a:ext cx="1965393" cy="10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5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\Desktop\ajjj\IMG_61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437"/>
            <a:ext cx="2946400" cy="22098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dmin\Desktop\ajjj\IMG_61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265517"/>
            <a:ext cx="2794000" cy="20955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98800" y="125098"/>
            <a:ext cx="2124075" cy="88582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Формирование КГН</a:t>
            </a:r>
            <a:endParaRPr lang="ru-RU" sz="11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795963" y="91862"/>
            <a:ext cx="2447925" cy="226695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Вот и завтрак подошел,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Сели дети все за стол.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Чтобы не было беды,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Вспомним правила еды: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Наши ноги не стучат,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Наши язычки молчат.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За обедом не сори,</a:t>
            </a:r>
            <a:b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Насорил — так убери</a:t>
            </a:r>
            <a:r>
              <a:rPr lang="ru-RU" sz="18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.</a:t>
            </a:r>
            <a:endParaRPr lang="ru-RU" sz="110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5122" name="Picture 2" descr="https://sun1-17.userapi.com/c840539/v840539185/83a0b/dlisLdA92F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50" y="3573016"/>
            <a:ext cx="4147426" cy="311057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187624" y="3774515"/>
            <a:ext cx="2447925" cy="226695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FF"/>
                </a:solidFill>
                <a:latin typeface="Monotype Corsiva"/>
                <a:ea typeface="Calibri"/>
                <a:cs typeface="Times New Roman"/>
              </a:rPr>
              <a:t>Свежий воздух малышам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FF"/>
                </a:solidFill>
                <a:latin typeface="Monotype Corsiva"/>
                <a:ea typeface="Calibri"/>
                <a:cs typeface="Times New Roman"/>
              </a:rPr>
              <a:t>Нужен и полезен!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FF"/>
                </a:solidFill>
                <a:latin typeface="Monotype Corsiva"/>
                <a:ea typeface="Calibri"/>
                <a:cs typeface="Times New Roman"/>
              </a:rPr>
              <a:t>Очень весело гулять нам!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FF"/>
                </a:solidFill>
                <a:latin typeface="Monotype Corsiva"/>
                <a:ea typeface="Calibri"/>
                <a:cs typeface="Times New Roman"/>
              </a:rPr>
              <a:t>И никаких болезней!...</a:t>
            </a:r>
            <a:endParaRPr lang="ru-RU" sz="16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119813" y="3000313"/>
            <a:ext cx="2124075" cy="88582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На прогулку выходи</a:t>
            </a:r>
            <a:endParaRPr lang="ru-RU" sz="11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19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1-15.userapi.com/c840623/v840623185/878bc/wSs-iRav8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dmin\Desktop\ajjj\IMG_61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115816" cy="24482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admin\Desktop\ajjj\IMG_61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6444"/>
            <a:ext cx="3384376" cy="27769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Desktop\ajjj\IMG_63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443226"/>
            <a:ext cx="3510995" cy="25780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348038" y="2348880"/>
            <a:ext cx="2447925" cy="1409700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>
                <a:solidFill>
                  <a:srgbClr val="0000FF"/>
                </a:solidFill>
                <a:effectLst/>
                <a:latin typeface="Monotype Corsiva"/>
                <a:ea typeface="Calibri"/>
                <a:cs typeface="Times New Roman"/>
              </a:rPr>
              <a:t>Беседы: «Полезные и вредные продукты»; «Где живут витамины?»; «Строение тела человека»; «Солнце, воздух и вода-наши лучшие друзья»</a:t>
            </a:r>
            <a:endParaRPr lang="ru-RU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1887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pp.userapi.com/c846120/v846120641/56169/C69BSuVt6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8315"/>
            <a:ext cx="3110880" cy="23511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https://pp.userapi.com/c846121/v846121185/58ff0/QxiS1-Wx8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89" y="83616"/>
            <a:ext cx="3360373" cy="25202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629" y="83616"/>
            <a:ext cx="2447925" cy="1409700"/>
          </a:xfrm>
          <a:prstGeom prst="round2Diag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FF"/>
                </a:solidFill>
                <a:effectLst/>
                <a:latin typeface="Monotype Corsiva"/>
                <a:ea typeface="Calibri"/>
                <a:cs typeface="Times New Roman"/>
              </a:rPr>
              <a:t>Сюжетно-ролевые игры: «Полезный завтрак»; «Больница»; «Котёнок Васька заболел».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11115" y="188640"/>
            <a:ext cx="2721769" cy="1910616"/>
          </a:xfrm>
          <a:prstGeom prst="round2Diag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Если что-то заболело,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Чувство страха одолело,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Ты душой крепись, не плач: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В деле том поможет врач.</a:t>
            </a:r>
          </a:p>
        </p:txBody>
      </p:sp>
      <p:pic>
        <p:nvPicPr>
          <p:cNvPr id="8196" name="Picture 4" descr="https://pp.userapi.com/c845018/v845018185/60a08/Oq0T3VfhIX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43" y="3225216"/>
            <a:ext cx="1259961" cy="16799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admin\Desktop\ajjj\IMG_62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164379" cy="25202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https://pp.userapi.com/c846321/v846321185/5ca7b/QuppZZ96NK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80255"/>
            <a:ext cx="1385892" cy="184785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33chita.detkin-club.ru/images/news/38782_59dc6fbacdd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50152"/>
            <a:ext cx="1339006" cy="16403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testlib.meta.ua/image/156/155753/cov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82" y="3641273"/>
            <a:ext cx="1295550" cy="17036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707904" y="2099256"/>
            <a:ext cx="2645787" cy="1738759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943634"/>
                </a:solidFill>
                <a:effectLst/>
                <a:latin typeface="Monotype Corsiva"/>
                <a:ea typeface="Calibri"/>
                <a:cs typeface="Times New Roman"/>
              </a:rPr>
              <a:t>Чтение художественной литературы по ЗОЖ; Рассматривание </a:t>
            </a:r>
            <a:r>
              <a:rPr lang="ru-RU" sz="1600" b="1" dirty="0" smtClean="0">
                <a:solidFill>
                  <a:srgbClr val="943634"/>
                </a:solidFill>
                <a:effectLst/>
                <a:latin typeface="Monotype Corsiva"/>
                <a:ea typeface="Calibri"/>
                <a:cs typeface="Times New Roman"/>
              </a:rPr>
              <a:t>иллюстраций; проговаривание </a:t>
            </a:r>
            <a:r>
              <a:rPr lang="ru-RU" sz="1600" b="1" dirty="0" err="1" smtClean="0">
                <a:solidFill>
                  <a:srgbClr val="943634"/>
                </a:solidFill>
                <a:effectLst/>
                <a:latin typeface="Monotype Corsiva"/>
                <a:ea typeface="Calibri"/>
                <a:cs typeface="Times New Roman"/>
              </a:rPr>
              <a:t>потешек</a:t>
            </a:r>
            <a:r>
              <a:rPr lang="ru-RU" sz="1600" b="1" dirty="0" smtClean="0">
                <a:solidFill>
                  <a:srgbClr val="943634"/>
                </a:solidFill>
                <a:effectLst/>
                <a:latin typeface="Monotype Corsiva"/>
                <a:ea typeface="Calibri"/>
                <a:cs typeface="Times New Roman"/>
              </a:rPr>
              <a:t> и т.д.</a:t>
            </a:r>
            <a:endParaRPr lang="ru-RU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48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53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_4fmNgRfB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87" y="2617345"/>
            <a:ext cx="3366283" cy="25247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2Qfh-d78y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077"/>
            <a:ext cx="3134996" cy="23512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1766" y="562596"/>
            <a:ext cx="2645787" cy="2290340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Дидактические игры: «Сложи картинку», «Разрезные картинки», «Уроки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Мойдодыра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», «Четвёртый лишний», Лото. «Фрукты, овощи, ягоды»,</a:t>
            </a:r>
            <a:endParaRPr lang="ru-RU" dirty="0">
              <a:solidFill>
                <a:schemeClr val="accent3">
                  <a:lumMod val="50000"/>
                </a:schemeClr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9221" name="Picture 5" descr="C:\Users\admin\Desktop\-gjwwvPlb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31" y="40192"/>
            <a:ext cx="3366283" cy="25247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mwRnQu30Jv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" y="78063"/>
            <a:ext cx="2964390" cy="22232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dmin\Desktop\pytH_Qwpnz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97" y="4509120"/>
            <a:ext cx="2796005" cy="209700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53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\Desktop\ajjj\IMG_62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938"/>
            <a:ext cx="3393546" cy="2664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dmin\Desktop\ajjj\IMG_6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31" y="2953491"/>
            <a:ext cx="3744416" cy="28803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pp.userapi.com/c834101/v834101641/14239c/-J7ahIfaEwU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1085"/>
            <a:ext cx="3240360" cy="24479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09401" y="188640"/>
            <a:ext cx="2630751" cy="1512446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7030A0"/>
                </a:solidFill>
                <a:effectLst/>
                <a:latin typeface="Monotype Corsiva"/>
                <a:ea typeface="Calibri"/>
                <a:cs typeface="Times New Roman"/>
              </a:rPr>
              <a:t>ООД по художественно-эстетическому творчеству обрывная аппликация «Мой любимый фрукт»</a:t>
            </a:r>
            <a:endParaRPr lang="ru-RU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19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53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\Desktop\ajjj\IMG_61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528392" cy="25202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dmin\Desktop\ajjj\IMG_61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47" y="3832751"/>
            <a:ext cx="3513361" cy="25202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admin\Desktop\T_75_wCebx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5588"/>
            <a:ext cx="3171825" cy="237871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Desktop\_SmpiDY03V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9" y="3916553"/>
            <a:ext cx="3136900" cy="23526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059833" y="2636912"/>
            <a:ext cx="2736130" cy="1066800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215868"/>
                </a:solidFill>
                <a:effectLst/>
                <a:latin typeface="Monotype Corsiva"/>
                <a:ea typeface="Calibri"/>
                <a:cs typeface="Times New Roman"/>
              </a:rPr>
              <a:t>Выполнение игровых заданий по ЗОЖ</a:t>
            </a:r>
            <a:endParaRPr lang="ru-RU" sz="24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37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4EUQ_ODQI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491880" y="224019"/>
            <a:ext cx="2736130" cy="1083795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215868"/>
                </a:solidFill>
                <a:effectLst/>
                <a:latin typeface="Monotype Corsiva"/>
                <a:ea typeface="Calibri"/>
                <a:cs typeface="Times New Roman"/>
              </a:rPr>
              <a:t>Артикуляционная, Дыхательная гимнастика</a:t>
            </a:r>
            <a:endParaRPr lang="ru-RU" sz="2400" dirty="0">
              <a:effectLst/>
              <a:ea typeface="Calibri"/>
              <a:cs typeface="Times New Roman"/>
            </a:endParaRPr>
          </a:p>
        </p:txBody>
      </p:sp>
      <p:pic>
        <p:nvPicPr>
          <p:cNvPr id="10245" name="Picture 5" descr="https://pp.userapi.com/c831109/v831109185/10f1cb/38OaWLz5tV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150">
            <a:off x="6901548" y="167365"/>
            <a:ext cx="1710676" cy="22809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pp.userapi.com/c831109/v831109185/10f1c2/R3KWf1hvh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556">
            <a:off x="5439997" y="1332479"/>
            <a:ext cx="1528539" cy="203805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s://pp.userapi.com/c845217/v845217185/604da/ck8B5hWUOb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8" y="2689212"/>
            <a:ext cx="3178064" cy="2383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https://pp.userapi.com/c824201/v824201185/129153/ecGZyxbOC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6" name="Picture 16" descr="C:\Users\admin\Desktop\ecGZyxbOC-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41" y="4142571"/>
            <a:ext cx="2005686" cy="26742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416476" y="3275054"/>
            <a:ext cx="2736130" cy="1066800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215868"/>
                </a:solidFill>
                <a:effectLst/>
                <a:latin typeface="Monotype Corsiva"/>
                <a:ea typeface="Calibri"/>
                <a:cs typeface="Times New Roman"/>
              </a:rPr>
              <a:t>Физкультминутки, пальчиковые игры</a:t>
            </a:r>
            <a:endParaRPr lang="ru-RU" sz="2400" dirty="0">
              <a:effectLst/>
              <a:ea typeface="Calibri"/>
              <a:cs typeface="Times New Roman"/>
            </a:endParaRPr>
          </a:p>
        </p:txBody>
      </p:sp>
      <p:pic>
        <p:nvPicPr>
          <p:cNvPr id="10258" name="Picture 18" descr="https://pp.userapi.com/c845217/v845217185/604ec/thlkH5w8YE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30331"/>
            <a:ext cx="2516797" cy="188759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677388" y="4507587"/>
            <a:ext cx="2330224" cy="1944216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Ушки-подружки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слышать хотят.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Ушки-подружки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Просят ребят: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Мой нас почаще,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водою сдружись.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Ушки-подружки</a:t>
            </a:r>
            <a:b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Мыть не ленись!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6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pp.userapi.com/c840332/v840332641/887c7/Zd_zlQ7hMO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686050" cy="20142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dmin\Desktop\ajjj\IMG_61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27" y="1960064"/>
            <a:ext cx="2806700" cy="210502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pp.userapi.com/c834104/v834104641/144872/9jCJeM3Xbz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" y="3805051"/>
            <a:ext cx="2829156" cy="21042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https://pp.userapi.com/c830509/v830509185/106b39/apeaL835bv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9626"/>
            <a:ext cx="2976330" cy="22322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p.userapi.com/c841630/v841630185/63ba4/hlynldfNYv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42" y="97998"/>
            <a:ext cx="3072341" cy="230425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pp.userapi.com/c841630/v841630185/63bb6/kEybYF2I-o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04476"/>
            <a:ext cx="3250402" cy="243780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pp.userapi.com/c841630/v841630185/63bbf/0TTwg0Dhc9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42" y="2414758"/>
            <a:ext cx="2440247" cy="183018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1-14.userapi.com/c840629/v840629185/86856/BeimS93WYH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01" y="4498269"/>
            <a:ext cx="2791164" cy="20933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pp.userapi.com/c841630/v841630185/63bc8/I-YaoRsIcO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49446"/>
            <a:ext cx="2479832" cy="18598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875592" y="2462538"/>
            <a:ext cx="2876550" cy="1581150"/>
          </a:xfrm>
          <a:prstGeom prst="round2Diag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5F497A"/>
                </a:solidFill>
                <a:effectLst/>
                <a:latin typeface="Monotype Corsiva"/>
                <a:ea typeface="Calibri"/>
                <a:cs typeface="Times New Roman"/>
              </a:rPr>
              <a:t>И/у по развитию движений и укреплению здоровья на прогулке.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20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1-1.userapi.com/c840539/v840539185/83a1d/2dfWHeEPlt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422"/>
            <a:ext cx="3096344" cy="232225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1-18.userapi.com/c840539/v840539185/83a38/FDZhRnMRcO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3552393" cy="266429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p.userapi.com/c834404/v834404185/146132/DNeteo5w6q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848"/>
            <a:ext cx="3548118" cy="26610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pp.userapi.com/c844416/v844416185/60ea8/XOBbq3tEUv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11" y="2679444"/>
            <a:ext cx="3103520" cy="232764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admin\Desktop\D8sp_1OwOK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87" y="4378795"/>
            <a:ext cx="2843806" cy="21328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71635" y="2527151"/>
            <a:ext cx="2536575" cy="1164598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5F497A"/>
                </a:solidFill>
                <a:effectLst/>
                <a:latin typeface="Monotype Corsiva"/>
                <a:ea typeface="Calibri"/>
                <a:cs typeface="Times New Roman"/>
              </a:rPr>
              <a:t>Подвижные игры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21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pp.userapi.com/c846016/v846016264/5c928/_5eR3NWwb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861355" cy="29523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ZniXBJ4519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31289" cy="242346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https://pp.userapi.com/c830309/v830309185/109adb/zA0WsoRvU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46566"/>
            <a:ext cx="2733892" cy="364519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ttps://sun1-14.userapi.com/c840623/v840623185/878d7/ltD8PyDZOB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1" y="2804529"/>
            <a:ext cx="2826315" cy="37684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073063" y="2804529"/>
            <a:ext cx="2536575" cy="1164598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5F497A"/>
                </a:solidFill>
                <a:latin typeface="Monotype Corsiva"/>
                <a:ea typeface="Calibri"/>
                <a:cs typeface="Times New Roman"/>
              </a:rPr>
              <a:t>Гимнастика после сна, ходьба по массажным дорожкам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7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007604" y="476672"/>
            <a:ext cx="7128791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 проекта</a:t>
            </a:r>
            <a:endParaRPr lang="ru-RU" altLang="ru-RU" sz="3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3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Тема  проекта:</a:t>
            </a:r>
            <a:r>
              <a:rPr lang="ru-RU" alt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«Малыши-крепыши!»</a:t>
            </a:r>
            <a:endParaRPr lang="ru-RU" alt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u="sng" dirty="0" smtClean="0">
                <a:latin typeface="Times New Roman" pitchFamily="18" charset="0"/>
                <a:cs typeface="Times New Roman" pitchFamily="18" charset="0"/>
              </a:rPr>
              <a:t>Авторы  </a:t>
            </a:r>
            <a:r>
              <a:rPr lang="ru-RU" altLang="ru-RU" sz="2000" b="1" i="1" u="sng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altLang="ru-RU" sz="20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Марушина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altLang="ru-RU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Сергеевна,Баранова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Елена Юрьевна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МБДОУ </a:t>
            </a:r>
            <a:r>
              <a:rPr lang="ru-RU" altLang="ru-RU" sz="2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Пильнинский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детский сад «Буратино»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u="sng" dirty="0"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младшей группы,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педагоги, родители.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u="sng" dirty="0" smtClean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познавательно-игровой, краткосрочный</a:t>
            </a:r>
          </a:p>
          <a:p>
            <a:r>
              <a:rPr lang="ru-RU" altLang="ru-RU" sz="20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altLang="ru-RU" sz="20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информационно-творческий</a:t>
            </a:r>
          </a:p>
          <a:p>
            <a:r>
              <a:rPr lang="ru-RU" altLang="ru-RU" sz="2000" b="1" i="1" u="sng" dirty="0" smtClean="0">
                <a:latin typeface="Times New Roman" pitchFamily="18" charset="0"/>
                <a:cs typeface="Times New Roman" pitchFamily="18" charset="0"/>
              </a:rPr>
              <a:t>Сроки реализации: </a:t>
            </a:r>
            <a:r>
              <a:rPr lang="ru-RU" altLang="ru-RU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краткосрочный (2 недели)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u="sng" dirty="0" smtClean="0">
                <a:latin typeface="Times New Roman" pitchFamily="18" charset="0"/>
                <a:cs typeface="Times New Roman" pitchFamily="18" charset="0"/>
              </a:rPr>
              <a:t>Продолжительность </a:t>
            </a:r>
            <a:r>
              <a:rPr lang="ru-RU" altLang="ru-RU" sz="2000" b="1" i="1" u="sng" dirty="0"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7.05.2018г. 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18.05.2018г</a:t>
            </a:r>
            <a:r>
              <a:rPr lang="ru-RU" alt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altLang="ru-RU" sz="2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altLang="ru-RU" sz="20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 детей и родителей в сохранении и укреплении своего здоровья».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clipart-library.com/images/pi7dpxr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4276" y="10493"/>
            <a:ext cx="1524237" cy="17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lipart-library.com/images/pi7dpxr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5" y="8237"/>
            <a:ext cx="1524237" cy="17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lipart-library.com/images/pi7dpxr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4869160"/>
            <a:ext cx="1524237" cy="17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lipart-library.com/images/pi7dpxr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5" y="5062543"/>
            <a:ext cx="1524237" cy="17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admin\Desktop\ajjj\IMG_609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33" y="5041583"/>
            <a:ext cx="2475531" cy="15441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://ds23tuapse.ru/upload/iblock/664/%D0%BC%D0%B0%D0%BB%D1%8B%D1%88%D0%B8%20-%20%D0%BA%D1%80%D0%B5%D0%BF%D1%8B%D1%88%D0%B8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907569"/>
            <a:ext cx="1297924" cy="95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ds23tuapse.ru/upload/iblock/664/%D0%BC%D0%B0%D0%BB%D1%8B%D1%88%D0%B8%20-%20%D0%BA%D1%80%D0%B5%D0%BF%D1%8B%D1%88%D0%B8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63248"/>
            <a:ext cx="1297924" cy="950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5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2584" y="116632"/>
            <a:ext cx="4342856" cy="571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286375" algn="l"/>
              </a:tabLst>
            </a:pPr>
            <a:r>
              <a:rPr lang="ru-RU" sz="2800" b="1" u="sng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66FF"/>
                </a:solidFill>
                <a:effectLst>
                  <a:reflection blurRad="12700" stA="28000" endPos="45000" dist="1003" dir="5400000" sy="-100000" algn="bl"/>
                </a:effectLst>
                <a:latin typeface="Monotype Corsiva"/>
                <a:ea typeface="Calibri"/>
                <a:cs typeface="Times New Roman"/>
              </a:rPr>
              <a:t>Работа с Родителями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16386" name="Picture 2" descr="C:\Users\admin\Desktop\здоровье\IMG_4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2952328" cy="22142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C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71635" y="1268759"/>
            <a:ext cx="2536575" cy="2182403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5F497A"/>
                </a:solidFill>
                <a:latin typeface="Monotype Corsiva"/>
                <a:ea typeface="Calibri"/>
                <a:cs typeface="Times New Roman"/>
              </a:rPr>
              <a:t>Мастер-класс по изготовлению «Дорожек здоровья», Изготовление  дорожек здоровья родителями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 descr="C:\Users\admin\Desktop\-5OjkoM5Rl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2682946" cy="208823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admin\Desktop\MvCMdqwMrf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97" y="1846097"/>
            <a:ext cx="2654300" cy="199072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admin\Desktop\GWQwovlEUXY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0" y="2841459"/>
            <a:ext cx="2590800" cy="19431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admin\Desktop\ppvaCV-EdjQ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97" y="3933056"/>
            <a:ext cx="2946400" cy="22098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4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pp.userapi.com/c846120/v846120641/5619b/_8Qe3D1TvM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258"/>
            <a:ext cx="3276600" cy="24574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99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https://pp.userapi.com/c844720/v844720641/5c32e/adCUTCydYA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79940"/>
            <a:ext cx="3453227" cy="29011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99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419872" y="116632"/>
            <a:ext cx="4176464" cy="1460351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5F497A"/>
                </a:solidFill>
                <a:effectLst/>
                <a:latin typeface="Monotype Corsiva"/>
                <a:ea typeface="Calibri"/>
                <a:cs typeface="Times New Roman"/>
              </a:rPr>
              <a:t>Консультации в форме папки-передвижки: «Игры, которые лечат», «Здоровый образ жизни семьи</a:t>
            </a:r>
            <a:r>
              <a:rPr lang="ru-RU" sz="2000" b="1" dirty="0" smtClean="0">
                <a:solidFill>
                  <a:srgbClr val="5F497A"/>
                </a:solidFill>
                <a:effectLst/>
                <a:latin typeface="Monotype Corsiva"/>
                <a:ea typeface="Calibri"/>
                <a:cs typeface="Times New Roman"/>
              </a:rPr>
              <a:t>», Анкета , Памятка</a:t>
            </a:r>
            <a:endParaRPr lang="ru-RU" sz="2000" dirty="0">
              <a:effectLst/>
              <a:ea typeface="Calibri"/>
              <a:cs typeface="Times New Roman"/>
            </a:endParaRPr>
          </a:p>
        </p:txBody>
      </p:sp>
      <p:pic>
        <p:nvPicPr>
          <p:cNvPr id="17410" name="Picture 2" descr="C:\Users\admin\Desktop\xZN5cdg94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06" y="4077071"/>
            <a:ext cx="3168354" cy="237626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y2jGMR2Rfg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44670"/>
            <a:ext cx="3563888" cy="26729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\Desktop\ajjj\IMG_61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133725" cy="235013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dmin\Desktop\ajjj\IMG_62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73" y="135239"/>
            <a:ext cx="3181350" cy="238569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pp.userapi.com/c830401/v830401303/eb7f5/IJUVNk6Ck5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" y="4725144"/>
            <a:ext cx="2676525" cy="200723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pp.userapi.com/c830401/v830401303/eb810/mOJl47aWFN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027711" cy="25922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pp.userapi.com/c846321/v846321303/57dd7/SToiJEURnIc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16" y="271825"/>
            <a:ext cx="3022600" cy="22669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admin\Desktop\ajjj\IMG_619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19538"/>
            <a:ext cx="3420686" cy="251284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admin\Desktop\ajjj\IMG_641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23" y="4437112"/>
            <a:ext cx="2877589" cy="216024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pp.userapi.com/c845416/v845416303/5cbe5/bh41h8waJtQ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98" y="2221797"/>
            <a:ext cx="2723818" cy="221531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346312" y="2682788"/>
            <a:ext cx="3432398" cy="1536749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3333FF"/>
                </a:solidFill>
                <a:effectLst/>
                <a:latin typeface="Monotype Corsiva"/>
                <a:ea typeface="Calibri"/>
                <a:cs typeface="Times New Roman"/>
              </a:rPr>
              <a:t>Подготовка участка к летне-оздоровительному периоду</a:t>
            </a:r>
            <a:endParaRPr lang="ru-RU" sz="2000" dirty="0">
              <a:solidFill>
                <a:srgbClr val="3333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27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5700599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286375" algn="l"/>
              </a:tabLst>
            </a:pPr>
            <a:r>
              <a:rPr lang="ru-RU" sz="3200" b="1" u="sng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66FF"/>
                </a:solidFill>
                <a:effectLst>
                  <a:reflection blurRad="12700" stA="28000" endPos="45000" dist="1003" dir="5400000" sy="-100000" algn="bl"/>
                </a:effectLst>
                <a:latin typeface="Monotype Corsiva"/>
                <a:ea typeface="Calibri"/>
                <a:cs typeface="Times New Roman"/>
              </a:rPr>
              <a:t>3.Заключительный этап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18434" name="Picture 2" descr="https://pp.userapi.com/c831109/v831109185/10f18c/Z3dq_PYLG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0823"/>
            <a:ext cx="2160240" cy="28803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346312" y="879048"/>
            <a:ext cx="2297696" cy="768375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66FF"/>
                </a:solidFill>
                <a:effectLst/>
                <a:latin typeface="Monotype Corsiva"/>
                <a:ea typeface="Calibri"/>
                <a:cs typeface="Times New Roman"/>
              </a:rPr>
              <a:t>Оформление витаминного дерева</a:t>
            </a:r>
            <a:endParaRPr lang="ru-RU" sz="2000" dirty="0">
              <a:solidFill>
                <a:srgbClr val="0066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8436" name="Picture 4" descr="https://pp.userapi.com/c845219/v845219091/5f84e/bt1wrd9usF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79048"/>
            <a:ext cx="2028186" cy="270424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618963" y="1664920"/>
            <a:ext cx="2729744" cy="1352126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66FF"/>
                </a:solidFill>
                <a:effectLst/>
                <a:latin typeface="Monotype Corsiva"/>
                <a:ea typeface="Calibri"/>
                <a:cs typeface="Times New Roman"/>
              </a:rPr>
              <a:t>Создание картотеки ЗОЖ в стихах, поговорках, загадках, считалках.</a:t>
            </a:r>
            <a:endParaRPr lang="ru-RU" sz="2000" dirty="0">
              <a:solidFill>
                <a:srgbClr val="0066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3" descr="C:\Users\admin\Desktop\ZniXBJ4519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7804"/>
            <a:ext cx="2112234" cy="15841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73492" y="4941168"/>
            <a:ext cx="2297696" cy="1656184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66FF"/>
                </a:solidFill>
                <a:latin typeface="Monotype Corsiva"/>
                <a:ea typeface="Calibri"/>
                <a:cs typeface="Times New Roman"/>
              </a:rPr>
              <a:t>Картотека гимнастики пробуждения, дыхательной гимнастики</a:t>
            </a:r>
            <a:endParaRPr lang="ru-RU" sz="2000" dirty="0">
              <a:solidFill>
                <a:srgbClr val="0066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8437" name="Picture 5" descr="C:\Users\admin\Desktop\MF8fvDrsiM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03" y="3018307"/>
            <a:ext cx="2080083" cy="15600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admin\Desktop\GWQwovlEUXY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66" y="3669130"/>
            <a:ext cx="2590800" cy="19431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754904" y="5385072"/>
            <a:ext cx="2297696" cy="768375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66FF"/>
                </a:solidFill>
                <a:effectLst/>
                <a:latin typeface="Monotype Corsiva"/>
                <a:ea typeface="Calibri"/>
                <a:cs typeface="Times New Roman"/>
              </a:rPr>
              <a:t>Изготовление дорожек здоровья</a:t>
            </a:r>
            <a:endParaRPr lang="ru-RU" sz="2000" dirty="0">
              <a:solidFill>
                <a:srgbClr val="0066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8438" name="Picture 6" descr="C:\Users\admin\Desktop\проект здоровье\ajjj\IMG_60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86" y="335178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131840" y="4881233"/>
            <a:ext cx="2297696" cy="1404374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66FF"/>
                </a:solidFill>
                <a:effectLst/>
                <a:latin typeface="Monotype Corsiva"/>
                <a:ea typeface="Calibri"/>
                <a:cs typeface="Times New Roman"/>
              </a:rPr>
              <a:t>Изготовление альбома «Мы со спортом очень дружим»</a:t>
            </a:r>
            <a:endParaRPr lang="ru-RU" sz="2000" dirty="0">
              <a:solidFill>
                <a:srgbClr val="0066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7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7" y="7937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admin\Desktop\vnieklassnoie-mieropriiatiie-zdorov-ie-eto-zhizn_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699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2967335"/>
            <a:ext cx="67478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ttps://pp.userapi.com/c830309/v830309185/109adb/zA0WsoRvU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653136"/>
            <a:ext cx="1485677" cy="198090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pp.userapi.com/c844416/v844416185/60ea8/XOBbq3tEUv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75" y="4509120"/>
            <a:ext cx="2527956" cy="189596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9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admin\Desktop\ajjj\IMG_61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437"/>
            <a:ext cx="1827312" cy="13643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s://pp.userapi.com/c830509/v830509185/106b39/apeaL835bv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676" y="100031"/>
            <a:ext cx="1873544" cy="140515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633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197768" y="980728"/>
            <a:ext cx="8748464" cy="4248472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946156"/>
            <a:ext cx="705678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800" b="1" i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культуры здоровья у детей 3-4 лет; сохранение и укрепление здоровья детей; приобщение детей и их родителей к здоровому образу жизни.</a:t>
            </a:r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https://ejokina-rosinka8-push.edumsko.ru/uploads/8000/27805/persona/folders/12329132.png?1490429176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4630205"/>
            <a:ext cx="1993283" cy="18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jokina-rosinka8-push.edumsko.ru/uploads/8000/27805/persona/folders/12329132.png?1490429176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39" y="4766074"/>
            <a:ext cx="1993283" cy="18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jokina-rosinka8-push.edumsko.ru/uploads/8000/27805/persona/folders/12329132.png?1490429176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" y="128282"/>
            <a:ext cx="1993283" cy="18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jokina-rosinka8-push.edumsko.ru/uploads/8000/27805/persona/folders/12329132.png?1490429176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750" y="56333"/>
            <a:ext cx="1993283" cy="18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pp.userapi.com/c834104/v834104641/144872/9jCJeM3Xbz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98" y="4912851"/>
            <a:ext cx="2338404" cy="17307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ttp://dutsadok.com.ua/clipart/ljudi/1789fceed1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4813"/>
            <a:ext cx="1637549" cy="17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37" y="147"/>
            <a:ext cx="896448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r>
              <a:rPr lang="ru-RU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u="db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br>
              <a:rPr lang="ru-RU" sz="2000" b="1" i="1" u="db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представление о здоровом образе жизни.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Продолжать знакомить с правилами личной гигиены.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Способствовать укреплению здоровья детей через систему оздоровительных мероприятий.</a:t>
            </a:r>
            <a:b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u="dbl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br>
              <a:rPr lang="ru-RU" sz="2000" b="1" i="1" u="dbl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культурно-гигиенические навыки у детей.</a:t>
            </a:r>
            <a:b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Закрепить представления о правилах личной гигиены; уточнить и систематизировать знания детей о необходимости гигиенических процедур.</a:t>
            </a:r>
            <a:b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у детей умения выполнять правильно дыхательные </a:t>
            </a:r>
            <a:r>
              <a:rPr lang="ru-RU" sz="2000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 </a:t>
            </a:r>
            <a: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упражнения.</a:t>
            </a:r>
            <a:br>
              <a:rPr lang="ru-RU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br>
              <a:rPr lang="ru-RU" sz="2000" b="1" i="1" u="db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Воспитывать интерес детей к здоровому образу жизни.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Воспитывать у детей желание заниматься физкультурой, спортом, закаляться, заботиться о своем здоровье, заботливо относиться к своему телу и организму.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у детей желание выглядеть чистым, аккуратным и опрятным.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Укрепить связи между детским садом и семьей, изменить позицию родителей в отношении своего здоровья и здоровья детей.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mkdou13bdb.web-box.ru/_mod_files/ce_images/Kartinki/ddff45c62e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" y="21216"/>
            <a:ext cx="1117498" cy="17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kdou13bdb.web-box.ru/_mod_files/ce_images/Kartinki/ddff45c62e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1545" y="21216"/>
            <a:ext cx="1117498" cy="17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20688"/>
            <a:ext cx="7488832" cy="4892621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771650" algn="l"/>
              </a:tabLst>
            </a:pPr>
            <a:r>
              <a:rPr lang="ru-RU" sz="2400" b="1" u="sng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  <a:t>Ожидаемые результаты:</a:t>
            </a:r>
            <a:br>
              <a:rPr lang="ru-RU" sz="2400" b="1" u="sng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  <a:t>• Сохранение и укрепление здоровья детей через систему комплексной физкультурно-оздоровительной работы.</a:t>
            </a:r>
            <a:b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  <a:t>• Совершенствование навыков самостоятельности у детей при соблюдении культурно-гигиенических процедур.</a:t>
            </a:r>
            <a:b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  <a:t>• Формирование желания и стремления вести здоровый образ жизни.</a:t>
            </a:r>
            <a:b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CC0099"/>
                </a:solidFill>
                <a:latin typeface="Monotype Corsiva"/>
                <a:ea typeface="Times New Roman"/>
                <a:cs typeface="Times New Roman"/>
              </a:rPr>
              <a:t>• Дети и родители имеют элементарные представления о ценности здоровья.</a:t>
            </a:r>
            <a:endParaRPr lang="ru-RU" sz="2400" b="1" dirty="0">
              <a:solidFill>
                <a:srgbClr val="CC0099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771650" algn="l"/>
              </a:tabLst>
            </a:pPr>
            <a:r>
              <a:rPr lang="ru-RU" sz="2400" b="1" dirty="0">
                <a:solidFill>
                  <a:srgbClr val="CC0099"/>
                </a:solidFill>
                <a:latin typeface="Monotype Corsiva"/>
                <a:ea typeface="Calibri"/>
                <a:cs typeface="Times New Roman"/>
              </a:rPr>
              <a:t>Родители: проявляют и демонстрируют интерес к здоровому образу жизни, участвуют в конкурсах </a:t>
            </a:r>
            <a:endParaRPr lang="ru-RU" sz="2400" b="1" dirty="0">
              <a:solidFill>
                <a:srgbClr val="CC0099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http://boombob.ru/resize.php?id=46024&amp;num=2&amp;width=515&amp;height=386.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752336" cy="131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oombob.ru/resize.php?id=46024&amp;num=2&amp;width=515&amp;height=386.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34835"/>
            <a:ext cx="1752336" cy="131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boombob.ru/resize.php?id=46024&amp;num=2&amp;width=515&amp;height=386.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34" y="0"/>
            <a:ext cx="1752336" cy="131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oombob.ru/resize.php?id=46024&amp;num=2&amp;width=515&amp;height=386.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84" y="-36013"/>
            <a:ext cx="1260459" cy="944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01876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е 3"/>
          <p:cNvSpPr txBox="1"/>
          <p:nvPr/>
        </p:nvSpPr>
        <p:spPr>
          <a:xfrm>
            <a:off x="1601787" y="0"/>
            <a:ext cx="5940425" cy="137922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u="sng" spc="300" dirty="0">
                <a:ln w="11430" cap="flat" cmpd="sng" algn="ctr">
                  <a:solidFill>
                    <a:srgbClr val="F4F6F9"/>
                  </a:solidFill>
                  <a:prstDash val="solid"/>
                  <a:miter lim="0"/>
                </a:ln>
                <a:solidFill>
                  <a:srgbClr val="0D0D0D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План реализации проекта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689610"/>
            <a:ext cx="4608195" cy="2633980"/>
          </a:xfrm>
          <a:prstGeom prst="horizontalScroll">
            <a:avLst/>
          </a:prstGeom>
          <a:gradFill rotWithShape="1">
            <a:gsLst>
              <a:gs pos="64575">
                <a:schemeClr val="accent6">
                  <a:lumMod val="60000"/>
                  <a:lumOff val="40000"/>
                </a:schemeClr>
              </a:gs>
              <a:gs pos="0">
                <a:srgbClr val="00B0F0"/>
              </a:gs>
              <a:gs pos="16660">
                <a:srgbClr val="FFFF00"/>
              </a:gs>
              <a:gs pos="35000">
                <a:srgbClr val="92D050"/>
              </a:gs>
              <a:gs pos="100000">
                <a:srgbClr val="00FF99"/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1600" b="1" u="sng" kern="1200">
                <a:solidFill>
                  <a:srgbClr val="D60093"/>
                </a:solidFill>
                <a:effectLst/>
                <a:latin typeface="Times New Roman"/>
                <a:ea typeface="+mn-ea"/>
              </a:rPr>
              <a:t>1 этап –Подготовительный – </a:t>
            </a:r>
            <a:r>
              <a:rPr lang="ru-RU" sz="1600" i="1" kern="1200">
                <a:solidFill>
                  <a:srgbClr val="0000FF"/>
                </a:solidFill>
                <a:effectLst/>
                <a:latin typeface="Times New Roman"/>
                <a:ea typeface="+mn-ea"/>
              </a:rPr>
              <a:t>ознакомление родителей с целями и задачами проекта; подбор информационных и наглядно-дидактических материалов и оборудования для реализации проекта.</a:t>
            </a:r>
            <a:endParaRPr lang="ru-RU" sz="1200">
              <a:effectLst/>
              <a:latin typeface="Times New Roman"/>
              <a:ea typeface="Times New Roman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067944" y="2054228"/>
            <a:ext cx="4608195" cy="2777996"/>
          </a:xfrm>
          <a:prstGeom prst="horizontalScroll">
            <a:avLst/>
          </a:prstGeom>
          <a:gradFill rotWithShape="1">
            <a:gsLst>
              <a:gs pos="64575">
                <a:srgbClr val="F79646">
                  <a:lumMod val="60000"/>
                  <a:lumOff val="40000"/>
                </a:srgbClr>
              </a:gs>
              <a:gs pos="0">
                <a:srgbClr val="00B0F0"/>
              </a:gs>
              <a:gs pos="16660">
                <a:srgbClr val="FFFF00"/>
              </a:gs>
              <a:gs pos="35000">
                <a:srgbClr val="92D050"/>
              </a:gs>
              <a:gs pos="100000">
                <a:srgbClr val="00FF99"/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no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b="1" u="sng" kern="1200" dirty="0">
                <a:solidFill>
                  <a:srgbClr val="D60093"/>
                </a:solidFill>
                <a:effectLst/>
                <a:latin typeface="Times New Roman"/>
                <a:ea typeface="+mn-ea"/>
                <a:cs typeface="Times New Roman"/>
              </a:rPr>
              <a:t>2 этап –Основной –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i="1" kern="1200" dirty="0">
                <a:solidFill>
                  <a:srgbClr val="0000FF"/>
                </a:solidFill>
                <a:effectLst/>
                <a:latin typeface="Times New Roman"/>
                <a:ea typeface="+mn-ea"/>
                <a:cs typeface="Times New Roman"/>
              </a:rPr>
              <a:t>совместная деятельность воспитателя и детей, а также самостоятельная деятельность в центрах активности, работа с родителями, выполнение творческих домашних заданий детьми дома с родителями.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55080" y="4019550"/>
            <a:ext cx="4608195" cy="2838450"/>
          </a:xfrm>
          <a:prstGeom prst="horizontalScroll">
            <a:avLst/>
          </a:prstGeom>
          <a:gradFill rotWithShape="1">
            <a:gsLst>
              <a:gs pos="64575">
                <a:srgbClr val="F79646">
                  <a:lumMod val="60000"/>
                  <a:lumOff val="40000"/>
                </a:srgbClr>
              </a:gs>
              <a:gs pos="0">
                <a:srgbClr val="00B0F0"/>
              </a:gs>
              <a:gs pos="16660">
                <a:srgbClr val="FFFF00"/>
              </a:gs>
              <a:gs pos="35000">
                <a:srgbClr val="92D050"/>
              </a:gs>
              <a:gs pos="100000">
                <a:srgbClr val="00FF99"/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no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b="1" u="sng" kern="1200">
                <a:solidFill>
                  <a:srgbClr val="D60093"/>
                </a:solidFill>
                <a:effectLst/>
                <a:latin typeface="Times New Roman"/>
                <a:ea typeface="+mn-ea"/>
                <a:cs typeface="Times New Roman"/>
              </a:rPr>
              <a:t>3 этап –Заключительный – 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i="1" kern="1200">
                <a:solidFill>
                  <a:srgbClr val="0000FF"/>
                </a:solidFill>
                <a:effectLst/>
                <a:latin typeface="Times New Roman"/>
                <a:ea typeface="+mn-ea"/>
                <a:cs typeface="Times New Roman"/>
              </a:rPr>
              <a:t>анализ результатов деятельности, создание картотеки стихов и загадок по ЗОЖ, игр и заданий, оформление витаминного дерева, изготовление дорожек здоровья, создание картотеки гимнастики после сна, дыхательной гимнастики.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ru-RU" sz="1600">
                <a:effectLst/>
                <a:latin typeface="Times New Roman"/>
                <a:ea typeface="Times New Roman"/>
              </a:rPr>
              <a:t> </a:t>
            </a:r>
            <a:endParaRPr lang="ru-RU" sz="120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193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е 13"/>
          <p:cNvSpPr txBox="1"/>
          <p:nvPr/>
        </p:nvSpPr>
        <p:spPr>
          <a:xfrm>
            <a:off x="2337253" y="239024"/>
            <a:ext cx="4469493" cy="70865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3476625" algn="l"/>
              </a:tabLst>
              <a:defRPr/>
            </a:pPr>
            <a:r>
              <a:rPr kumimoji="0" lang="ru-RU" sz="3600" b="1" i="0" u="none" strike="noStrike" kern="0" cap="none" spc="300" normalizeH="0" baseline="0" noProof="0" dirty="0">
                <a:ln w="11430" cap="flat" cmpd="sng" algn="ctr">
                  <a:solidFill>
                    <a:srgbClr val="F4F6F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Monotype Corsiva"/>
                <a:ea typeface="Calibri"/>
                <a:cs typeface="Times New Roman"/>
              </a:rPr>
              <a:t>Содержание проекта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55534" y="33280"/>
            <a:ext cx="8640960" cy="6553796"/>
          </a:xfrm>
          <a:prstGeom prst="horizontalScroll">
            <a:avLst/>
          </a:prstGeom>
          <a:gradFill flip="none" rotWithShape="1">
            <a:gsLst>
              <a:gs pos="93746">
                <a:schemeClr val="accent3">
                  <a:lumMod val="40000"/>
                  <a:lumOff val="60000"/>
                </a:schemeClr>
              </a:gs>
              <a:gs pos="60415">
                <a:schemeClr val="accent2">
                  <a:lumMod val="60000"/>
                  <a:lumOff val="40000"/>
                </a:schemeClr>
              </a:gs>
              <a:gs pos="0">
                <a:srgbClr val="00B0F0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5286375" algn="l"/>
              </a:tabLst>
            </a:pPr>
            <a:r>
              <a:rPr lang="ru-RU" sz="2400" b="1" u="sng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66FF"/>
                </a:solidFill>
                <a:effectLst>
                  <a:reflection blurRad="12700" stA="28000" endPos="45000" dist="1003" dir="5400000" sy="-100000" algn="bl"/>
                </a:effectLst>
                <a:latin typeface="Monotype Corsiva"/>
                <a:ea typeface="Calibri"/>
                <a:cs typeface="Times New Roman"/>
              </a:rPr>
              <a:t>1.Подготовительный этап: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933575" algn="l"/>
              </a:tabLst>
            </a:pP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1. Подборка методического и дидактического материала.</a:t>
            </a:r>
            <a:b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2. Подборка художественной литературы.</a:t>
            </a:r>
            <a:b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3. Оформление папок-передвижек, консультаций, памяток для родителей по теме проекта.</a:t>
            </a:r>
            <a:b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4. Подбор пословиц, поговорок, загадок по теме проекта.</a:t>
            </a:r>
            <a:b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5. Подборка дидактических, подвижных, сюжетно - ролевых игр по теме проекта и атрибутов к ним.</a:t>
            </a:r>
            <a:b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6. Разработка анкеты для родителей: «Здоровый образ жизни в вашей семье»</a:t>
            </a:r>
            <a:b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FF"/>
                </a:solidFill>
                <a:latin typeface="Monotype Corsiva"/>
                <a:ea typeface="Calibri"/>
                <a:cs typeface="Times New Roman"/>
              </a:rPr>
              <a:t>7. Привлечение родителей к реализации проекта.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5" name="Рисунок 4" descr="https://pp.userapi.com/c840332/v840332641/887c7/Zd_zlQ7hMO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4" y="5229200"/>
            <a:ext cx="1763688" cy="12604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Desktop\IMG_41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1" y="163565"/>
            <a:ext cx="864096" cy="11247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admin\Desktop\проект здоровье\ajjj\IMG_62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80"/>
            <a:ext cx="1431708" cy="143170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проект здоровье\ajjj\IMG_62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1" y="5704918"/>
            <a:ext cx="1332183" cy="105887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8396" y="26480"/>
            <a:ext cx="283122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286375" algn="l"/>
              </a:tabLst>
            </a:pPr>
            <a:r>
              <a:rPr lang="ru-RU" sz="2400" b="1" u="sng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66FF"/>
                </a:solidFill>
                <a:effectLst>
                  <a:reflection blurRad="12700" stA="28000" endPos="45000" dist="1003" dir="5400000" sy="-100000" algn="bl"/>
                </a:effectLst>
                <a:latin typeface="Monotype Corsiva"/>
                <a:ea typeface="Calibri"/>
                <a:cs typeface="Times New Roman"/>
              </a:rPr>
              <a:t>2.Основной этап</a:t>
            </a:r>
            <a:endParaRPr lang="ru-RU" sz="2400" dirty="0">
              <a:ea typeface="Calibri"/>
              <a:cs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181241"/>
              </p:ext>
            </p:extLst>
          </p:nvPr>
        </p:nvGraphicFramePr>
        <p:xfrm>
          <a:off x="179512" y="764704"/>
          <a:ext cx="8784976" cy="537751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68284"/>
                <a:gridCol w="6216692"/>
              </a:tblGrid>
              <a:tr h="1909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Тема, содержание</a:t>
                      </a:r>
                      <a:endParaRPr lang="ru-RU" sz="1300" b="1" i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</a:tr>
              <a:tr h="75432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по детскому саду «Кто заботится о детях в детском саду;</a:t>
                      </a: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Ситуативный разговор «Где живут витамины?»; Рассматривание «Алгоритма умывания» при КГН;</a:t>
                      </a: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картинок «Предметы личной гигиены»;</a:t>
                      </a: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Лото «Овощи, фрукты и ягоды»; Разрезные картинки «Способы </a:t>
                      </a:r>
                      <a:r>
                        <a:rPr lang="ru-RU" sz="1300" b="1" i="1" kern="1200" dirty="0" smtClean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закаливания». 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</a:tr>
              <a:tr h="56654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Ситуативный разговор о пользе утренней гимнастики; Дидактическая игра </a:t>
                      </a:r>
                      <a:r>
                        <a:rPr lang="ru-RU" sz="1300" b="1" i="1" kern="1200" dirty="0" smtClean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«Уроки </a:t>
                      </a:r>
                      <a:r>
                        <a:rPr lang="ru-RU" sz="1300" b="1" i="1" kern="1200" dirty="0" err="1" smtClean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мойдодыра</a:t>
                      </a:r>
                      <a:r>
                        <a:rPr lang="ru-RU" sz="1300" b="1" i="1" kern="1200" dirty="0" smtClean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»;</a:t>
                      </a:r>
                      <a:r>
                        <a:rPr lang="ru-RU" sz="13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Д/и «Назови части тела и лица»;</a:t>
                      </a: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Сюжетно-ролевые игры «Больница», «Котенок Васька заболел», «Полезный завтрак»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</a:tr>
              <a:tr h="188103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 </a:t>
                      </a:r>
                      <a:endParaRPr lang="ru-RU" sz="13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(Чтение художественной литературы)</a:t>
                      </a:r>
                      <a:endParaRPr lang="ru-RU" sz="1300" b="1" i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Отгадывание загадок о гигиенических принадлежностях, о полезных и вредных продуктах;</a:t>
                      </a: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Беседы: «Солнце, воздух и вода мои лучшие друзья», «Строение тела человека»,</a:t>
                      </a: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д/и «4-й лишний» (овощи, фрукты, ягоды, посуда, предметы личной гигиены); Чтение: 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А.Барто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«Девочка чумазая», К. Чуковского «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Мойдодыр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«Доктор Айболит», «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Федорино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горе», 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С.Михалкова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 девочку, которая плохо кушала», 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И.Демьянова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«Замарашка», 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Н.Павловой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«Света любит шоколадки…», 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Т.Тониной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«Мамин фартук»; Проговаривание </a:t>
                      </a:r>
                      <a:r>
                        <a:rPr lang="ru-RU" sz="1300" b="1" i="1" kern="1200" dirty="0" err="1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потешек</a:t>
                      </a: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 время КГН: «Водичка-водичка», «Мыли мылом ушки, мыли мылом ручки», «Давай-ка с тобой закаляться, холодной водой умываться!», «Носик, носик! Где ты, носик?», «Кран откройся! Нос, умойся!» «Доктор, доктор, как нам быть: уши мыть или не мыть?»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</a:tr>
              <a:tr h="47265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3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Художественное творчество</a:t>
                      </a:r>
                      <a:endParaRPr lang="ru-RU" sz="1300" b="1" i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Обрывная аппликация «Мой любимый фрукт»; Раскрашивание «Овощи», Раскраски по ЗОЖ.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</a:tr>
              <a:tr h="66043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300" b="1" i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ln w="902" cap="flat" cmpd="sng" algn="ctr">
                            <a:solidFill>
                              <a:srgbClr val="1D7DEE">
                                <a:alpha val="550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101600" dist="76200" dir="5400000" sx="0" sy="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гимнастика, гимнастика пробуждения, ходьба по «Дорожке здоровья», подвижные игры в группе и на улице, физкультминутки, артикуляционные, пальчиковые, дыхательные гимнастики, физкультурные занятия.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631" marR="10631" marT="318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xn----8sbailatgswbcd8auiee.xn--p1ai/images/cover/profile/927/7e43d07c426a97fe9d008d9caf6bb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dmin\Desktop\ajjj\IMG_60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060"/>
            <a:ext cx="3096344" cy="230784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admin\Desktop\ajjj\IMG_61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2" y="1628800"/>
            <a:ext cx="3050728" cy="237626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14493" y="499771"/>
            <a:ext cx="2124075" cy="885825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Утренняя гимнастика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327376" y="4024"/>
            <a:ext cx="2628900" cy="328095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Мы зарядкой занимались: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На носочки поднимались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И тянули ручки ввысь,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Ну-ка, солнышка коснись!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А потом мы приседали,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Меньше мышки в норке стали.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Ну-ка, спрячемся от кошки: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Носик прижимаем к ножке.</a:t>
            </a:r>
            <a:endParaRPr lang="ru-RU" sz="14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Малыши—крепыши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Дружные ребятки.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Малыши-крепыши</a:t>
            </a:r>
            <a:b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400" b="1" dirty="0">
                <a:solidFill>
                  <a:srgbClr val="FF0000"/>
                </a:solidFill>
                <a:effectLst/>
                <a:latin typeface="Monotype Corsiva"/>
                <a:ea typeface="Calibri"/>
                <a:cs typeface="Times New Roman"/>
              </a:rPr>
              <a:t>Сделали зарядку.</a:t>
            </a:r>
            <a:endParaRPr lang="ru-RU" sz="1400" dirty="0">
              <a:effectLst/>
              <a:ea typeface="Calibri"/>
              <a:cs typeface="Times New Roman"/>
            </a:endParaRPr>
          </a:p>
        </p:txBody>
      </p:sp>
      <p:pic>
        <p:nvPicPr>
          <p:cNvPr id="8" name="Рисунок 7" descr="C:\Users\admin\Desktop\ajjj\IMG_63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962275" cy="22212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141787" y="4437112"/>
            <a:ext cx="2124075" cy="88582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Формирование КГН</a:t>
            </a:r>
            <a:endParaRPr lang="ru-RU" sz="11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0" name="Рисунок 9" descr="C:\Users\admin\Desktop\ajjj\IMG_63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62" y="4389973"/>
            <a:ext cx="2908300" cy="218122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514393" y="5479848"/>
            <a:ext cx="2924175" cy="1038225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Выполняй закон простой, руки мой перед едой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79512" y="2564904"/>
            <a:ext cx="2262618" cy="1296144"/>
          </a:xfrm>
          <a:prstGeom prst="round2Diag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Тра-та-та, тра-та-та,</a:t>
            </a:r>
            <a:b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Где там прячется вода?</a:t>
            </a:r>
            <a:b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Выходи, водица,</a:t>
            </a:r>
            <a:b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FF00FF"/>
                </a:solidFill>
                <a:effectLst/>
                <a:latin typeface="Monotype Corsiva"/>
                <a:ea typeface="Calibri"/>
                <a:cs typeface="Times New Roman"/>
              </a:rPr>
              <a:t>Мы хотим умыться.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08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760</Words>
  <Application>Microsoft Office PowerPoint</Application>
  <PresentationFormat>Экран (4:3)</PresentationFormat>
  <Paragraphs>91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-</cp:lastModifiedBy>
  <cp:revision>24</cp:revision>
  <dcterms:created xsi:type="dcterms:W3CDTF">2018-05-24T08:33:18Z</dcterms:created>
  <dcterms:modified xsi:type="dcterms:W3CDTF">2018-06-19T22:02:26Z</dcterms:modified>
</cp:coreProperties>
</file>