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7" r:id="rId2"/>
    <p:sldId id="267" r:id="rId3"/>
    <p:sldId id="268" r:id="rId4"/>
    <p:sldId id="291" r:id="rId5"/>
    <p:sldId id="276" r:id="rId6"/>
    <p:sldId id="277" r:id="rId7"/>
    <p:sldId id="282" r:id="rId8"/>
    <p:sldId id="289" r:id="rId9"/>
    <p:sldId id="292" r:id="rId10"/>
    <p:sldId id="290" r:id="rId11"/>
    <p:sldId id="284" r:id="rId12"/>
    <p:sldId id="28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CC0066"/>
    <a:srgbClr val="3399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100PHOTO\20161212_0942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28" y="2428868"/>
            <a:ext cx="2235668" cy="29808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4929190" y="299753"/>
            <a:ext cx="3960440" cy="65582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i="1" dirty="0">
                <a:solidFill>
                  <a:schemeClr val="tx1"/>
                </a:solidFill>
              </a:rPr>
              <a:t>Неожиданно у Насти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Взял и выпал нижний зуб.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Нету зуба. Вот несчастье!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Вдруг в больницу </a:t>
            </a:r>
            <a:r>
              <a:rPr lang="ru-RU" sz="1200" b="1" i="1" dirty="0" err="1">
                <a:solidFill>
                  <a:schemeClr val="tx1"/>
                </a:solidFill>
              </a:rPr>
              <a:t>забирут</a:t>
            </a:r>
            <a:r>
              <a:rPr lang="ru-RU" sz="1200" b="1" i="1" dirty="0">
                <a:solidFill>
                  <a:schemeClr val="tx1"/>
                </a:solidFill>
              </a:rPr>
              <a:t>.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Слёзки катятся горошком,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Голосок уже дрожит.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 err="1">
                <a:solidFill>
                  <a:schemeClr val="tx1"/>
                </a:solidFill>
              </a:rPr>
              <a:t>Раночка</a:t>
            </a:r>
            <a:r>
              <a:rPr lang="ru-RU" sz="1200" b="1" i="1" dirty="0">
                <a:solidFill>
                  <a:schemeClr val="tx1"/>
                </a:solidFill>
              </a:rPr>
              <a:t> </a:t>
            </a:r>
            <a:r>
              <a:rPr lang="ru-RU" sz="1200" b="1" i="1" dirty="0" err="1">
                <a:solidFill>
                  <a:schemeClr val="tx1"/>
                </a:solidFill>
              </a:rPr>
              <a:t>кровит</a:t>
            </a:r>
            <a:r>
              <a:rPr lang="ru-RU" sz="1200" b="1" i="1" dirty="0">
                <a:solidFill>
                  <a:schemeClr val="tx1"/>
                </a:solidFill>
              </a:rPr>
              <a:t> немножко,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Но почти что не болит.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- Как же я теперь без зуба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Буду яблоки кусать?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Как же буду я без зуба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На концертах выступать.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Папа быстро успокоил: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- Это, Настя, не беда.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Вырастет другой и скоро!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Ну-ка, дочь, иди сюда.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Мы с тобой письмо напишем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И в конверт положим зуб.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Ночью гномики неслышно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Эту почту </a:t>
            </a:r>
            <a:r>
              <a:rPr lang="ru-RU" sz="1200" b="1" i="1" dirty="0" err="1">
                <a:solidFill>
                  <a:schemeClr val="tx1"/>
                </a:solidFill>
              </a:rPr>
              <a:t>забирут</a:t>
            </a:r>
            <a:r>
              <a:rPr lang="ru-RU" sz="1200" b="1" i="1" dirty="0">
                <a:solidFill>
                  <a:schemeClr val="tx1"/>
                </a:solidFill>
              </a:rPr>
              <a:t>.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И отправят доброй Фее,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Самой доброй на земле.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А она без промедленья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Новый зуб пришлёт тебе.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Под подушкой утром рано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Настенька письмо нашла,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Фея добрая писала: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"Чистить зубки ты должна.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И грустить тебе не гоже,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Можешь смело выступать.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Новый зуб отправлю позже,</a:t>
            </a:r>
            <a:br>
              <a:rPr lang="ru-RU" sz="1200" b="1" i="1" dirty="0">
                <a:solidFill>
                  <a:schemeClr val="tx1"/>
                </a:solidFill>
              </a:rPr>
            </a:br>
            <a:r>
              <a:rPr lang="ru-RU" sz="1200" b="1" i="1" dirty="0">
                <a:solidFill>
                  <a:schemeClr val="tx1"/>
                </a:solidFill>
              </a:rPr>
              <a:t>Надо просто подождать".</a:t>
            </a:r>
          </a:p>
          <a:p>
            <a:pPr algn="ctr"/>
            <a:r>
              <a:rPr lang="ru-RU" sz="1200" b="1" i="1" dirty="0">
                <a:solidFill>
                  <a:schemeClr val="tx1"/>
                </a:solidFill>
              </a:rPr>
              <a:t>(Л. </a:t>
            </a:r>
            <a:r>
              <a:rPr lang="ru-RU" sz="1200" b="1" i="1" dirty="0" err="1">
                <a:solidFill>
                  <a:schemeClr val="tx1"/>
                </a:solidFill>
              </a:rPr>
              <a:t>Генералова</a:t>
            </a:r>
            <a:r>
              <a:rPr lang="ru-RU" sz="1200" b="1" i="1" dirty="0">
                <a:solidFill>
                  <a:schemeClr val="tx1"/>
                </a:solidFill>
              </a:rPr>
              <a:t>)</a:t>
            </a:r>
            <a:r>
              <a:rPr lang="ru-RU" sz="1200" i="1" dirty="0"/>
              <a:t/>
            </a:r>
            <a:br>
              <a:rPr lang="ru-RU" sz="1200" i="1" dirty="0"/>
            </a:br>
            <a:endParaRPr lang="ru-RU" sz="12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404664"/>
            <a:ext cx="410445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Исследовательский проект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«Почему </a:t>
            </a:r>
            <a:r>
              <a:rPr lang="ru-RU" sz="4400" b="1" dirty="0">
                <a:solidFill>
                  <a:srgbClr val="FF0000"/>
                </a:solidFill>
              </a:rPr>
              <a:t>болят </a:t>
            </a:r>
            <a:r>
              <a:rPr lang="ru-RU" sz="4400" b="1" dirty="0" smtClean="0">
                <a:solidFill>
                  <a:srgbClr val="FF0000"/>
                </a:solidFill>
              </a:rPr>
              <a:t>зубы?»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683568" y="5403608"/>
            <a:ext cx="3600400" cy="97772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Выполнила воспитатель:</a:t>
            </a:r>
          </a:p>
          <a:p>
            <a:pPr algn="ctr"/>
            <a:r>
              <a:rPr lang="ru-RU" b="1" i="1" dirty="0" err="1" smtClean="0">
                <a:solidFill>
                  <a:srgbClr val="FF0000"/>
                </a:solidFill>
              </a:rPr>
              <a:t>Хозова</a:t>
            </a:r>
            <a:r>
              <a:rPr lang="ru-RU" b="1" i="1" dirty="0" smtClean="0">
                <a:solidFill>
                  <a:srgbClr val="FF0000"/>
                </a:solidFill>
              </a:rPr>
              <a:t> О.П.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61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Администратор\Desktop\приложение\фото\SAM_56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140" y="1705157"/>
            <a:ext cx="1368152" cy="18242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C:\Users\Администратор\Desktop\приложение\фото\SAM_56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413" y="1708913"/>
            <a:ext cx="1365335" cy="18204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C:\Users\Администратор\Desktop\приложение\фото\SAM_56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9907" y="1159097"/>
            <a:ext cx="1944216" cy="1458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1" name="Picture 7" descr="C:\Users\Администратор\Desktop\приложение\фото\SAM_56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900" y="4697644"/>
            <a:ext cx="2088231" cy="1566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2" name="Picture 8" descr="C:\Users\Администратор\Desktop\приложение\фото\SAM_569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29" y="4077072"/>
            <a:ext cx="2135728" cy="16017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3" name="Picture 9" descr="C:\Users\Администратор\Desktop\приложение\фото\SAM_569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63" y="4077072"/>
            <a:ext cx="2161254" cy="1620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Объект 3" descr="http://ozubkah.ru/wp-content/uploads/2016/11/dental_care__3.jpg"/>
          <p:cNvPicPr>
            <a:picLocks noGrp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773" y="2798401"/>
            <a:ext cx="2772484" cy="1731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3333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2" name="Прямоугольник 1"/>
          <p:cNvSpPr/>
          <p:nvPr/>
        </p:nvSpPr>
        <p:spPr>
          <a:xfrm>
            <a:off x="1179150" y="522516"/>
            <a:ext cx="65857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3 этап. </a:t>
            </a:r>
            <a:r>
              <a:rPr lang="ru-RU" sz="3200" b="1" i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Результаты </a:t>
            </a:r>
            <a:r>
              <a:rPr lang="ru-RU" sz="3200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проекта: </a:t>
            </a:r>
            <a:endParaRPr lang="ru-RU" sz="3200" i="1" u="sng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22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100PHOTO\20170113_214825 (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2753"/>
            <a:ext cx="1688951" cy="2251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F:\100PHOTO\DSCN37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679" y="2615392"/>
            <a:ext cx="2291808" cy="1719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F:\100PHOTO\imag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640527"/>
            <a:ext cx="2292067" cy="1719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6" name="Picture 2" descr="https://pp.userapi.com/c637727/v637727644/29fb7/n9QPR6IPxI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48" y="4578382"/>
            <a:ext cx="1632400" cy="21765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33C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" name="Picture 2" descr="https://i.mycdn.me/image?id=850935334646&amp;t=3&amp;plc=WEB&amp;tkn=*oV5iteI0bxKWH_Nq2Gn7Zqifb0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709" y="152753"/>
            <a:ext cx="1691160" cy="2254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3399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https://i.mycdn.me/image?id=850935298294&amp;t=3&amp;plc=WEB&amp;tkn=*wDc8Elz5Xtx13d4s9_XxRyJGIS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67395"/>
            <a:ext cx="1648881" cy="21985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https://i.mycdn.me/image?id=851315266946&amp;t=3&amp;plc=WEB&amp;tkn=*ZRnY1ANQH3rYVLFwvbd67I0xCgQ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959" y="4506712"/>
            <a:ext cx="1694393" cy="22591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" name="Picture 2" descr="G:\100PHOTO\IyHl4u2Bnx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033" y="152753"/>
            <a:ext cx="1402246" cy="22519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2338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060848"/>
            <a:ext cx="7416824" cy="2016224"/>
          </a:xfrm>
        </p:spPr>
        <p:txBody>
          <a:bodyPr>
            <a:prstTxWarp prst="textDeflate">
              <a:avLst/>
            </a:prstTxWarp>
          </a:bodyPr>
          <a:lstStyle/>
          <a:p>
            <a:r>
              <a:rPr lang="ru-RU" b="1" u="sng" dirty="0" smtClean="0"/>
              <a:t>Спасибо </a:t>
            </a:r>
            <a:r>
              <a:rPr lang="ru-RU" b="1" u="sng" smtClean="0"/>
              <a:t>за внимание!</a:t>
            </a: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84649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i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1 </a:t>
            </a:r>
            <a:r>
              <a:rPr lang="ru-RU" sz="3200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Этап Подготовительный</a:t>
            </a:r>
            <a:endParaRPr lang="ru-RU" sz="3200" b="1" i="1" u="sng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ru-RU" sz="2400" dirty="0">
                <a:solidFill>
                  <a:prstClr val="black"/>
                </a:solidFill>
                <a:latin typeface="Calibri" panose="020F0502020204030204" pitchFamily="34" charset="0"/>
              </a:rPr>
              <a:t>1.Подбор методической, художественной литературы, иллюстративного материала по данной теме.</a:t>
            </a:r>
          </a:p>
          <a:p>
            <a:pPr marL="0" lvl="0" indent="0">
              <a:buNone/>
            </a:pPr>
            <a:r>
              <a:rPr lang="ru-RU" sz="2400" dirty="0">
                <a:solidFill>
                  <a:prstClr val="black"/>
                </a:solidFill>
                <a:latin typeface="Calibri" panose="020F0502020204030204" pitchFamily="34" charset="0"/>
              </a:rPr>
              <a:t>2.Подбор стихов, </a:t>
            </a:r>
            <a:r>
              <a:rPr lang="ru-RU" sz="2400" dirty="0" err="1">
                <a:solidFill>
                  <a:prstClr val="black"/>
                </a:solidFill>
                <a:latin typeface="Calibri" panose="020F0502020204030204" pitchFamily="34" charset="0"/>
              </a:rPr>
              <a:t>потешек</a:t>
            </a:r>
            <a:r>
              <a:rPr lang="ru-RU" sz="2400" dirty="0">
                <a:solidFill>
                  <a:prstClr val="black"/>
                </a:solidFill>
                <a:latin typeface="Calibri" panose="020F0502020204030204" pitchFamily="34" charset="0"/>
              </a:rPr>
              <a:t>, загадок про зубы.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3.Анкетирование </a:t>
            </a:r>
            <a:r>
              <a:rPr lang="ru-RU" sz="2400" dirty="0">
                <a:solidFill>
                  <a:prstClr val="black"/>
                </a:solidFill>
                <a:latin typeface="Calibri" panose="020F0502020204030204" pitchFamily="34" charset="0"/>
              </a:rPr>
              <a:t>родителей</a:t>
            </a:r>
          </a:p>
          <a:p>
            <a:pPr marL="0" lvl="0" indent="0">
              <a:buNone/>
            </a:pPr>
            <a:r>
              <a:rPr lang="ru-RU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4.Подготовка </a:t>
            </a:r>
            <a:r>
              <a:rPr lang="ru-RU" sz="2400" dirty="0">
                <a:solidFill>
                  <a:prstClr val="black"/>
                </a:solidFill>
                <a:latin typeface="Calibri" panose="020F0502020204030204" pitchFamily="34" charset="0"/>
              </a:rPr>
              <a:t>консультаций для родителей.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Picture 3" descr="F:\100PHOTO\20161215_170837 (4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012" y="3429000"/>
            <a:ext cx="3563887" cy="26729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AutoShape 2" descr="http://center-x.ru/photos/knijki-dlya-detey-sovetskih-vremen-54021-lar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://center-x.ru/photos/knijki-dlya-detey-sovetskih-vremen-54021-large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://center-x.ru/photos/knijki-dlya-detey-sovetskih-vremen-54021-large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 descr="C:\Users\Администратор\Pictures\knijki-dlya-detey-sovetskih-vremen-54021-lar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454654"/>
            <a:ext cx="1666108" cy="2203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://www.100book.ru/b381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802" y="3793317"/>
            <a:ext cx="1484990" cy="2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http://www.maminakniga.ru/files/9785971707592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77072"/>
            <a:ext cx="1663551" cy="213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http://www.kmrz.ru/catimg/68/6810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928" y="4367795"/>
            <a:ext cx="154946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91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510" y="715633"/>
            <a:ext cx="7024744" cy="697143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/>
              <a:t/>
            </a:r>
            <a:br>
              <a:rPr lang="ru-RU" sz="3600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87213" y="3451647"/>
            <a:ext cx="4464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8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4" descr="F:\100PHOTO\SAM_56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1124744"/>
            <a:ext cx="3574461" cy="2680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F:\100PHOTO\SAM_55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3933866"/>
            <a:ext cx="3701823" cy="27763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Прямоугольник 9"/>
          <p:cNvSpPr/>
          <p:nvPr/>
        </p:nvSpPr>
        <p:spPr>
          <a:xfrm>
            <a:off x="464033" y="900067"/>
            <a:ext cx="4608512" cy="1680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 </a:t>
            </a:r>
            <a:r>
              <a:rPr lang="ru-RU" sz="2400" dirty="0" smtClean="0"/>
              <a:t>     </a:t>
            </a:r>
          </a:p>
          <a:p>
            <a:pPr algn="ctr"/>
            <a:r>
              <a:rPr lang="ru-RU" sz="2400" dirty="0" smtClean="0"/>
              <a:t>«</a:t>
            </a:r>
            <a:r>
              <a:rPr lang="ru-RU" sz="2400" dirty="0">
                <a:latin typeface="Calibri" panose="020F0502020204030204" pitchFamily="34" charset="0"/>
              </a:rPr>
              <a:t>Зубная эмаль – что это такое?»</a:t>
            </a:r>
          </a:p>
          <a:p>
            <a:pPr algn="ctr">
              <a:lnSpc>
                <a:spcPct val="115000"/>
              </a:lnSpc>
            </a:pPr>
            <a:r>
              <a:rPr lang="ru-RU" sz="2400" dirty="0">
                <a:latin typeface="Calibri" panose="020F0502020204030204" pitchFamily="34" charset="0"/>
                <a:ea typeface="Calibri"/>
                <a:cs typeface="Times New Roman"/>
              </a:rPr>
              <a:t>Эмаль хрупкая, ее нужно беречь, за ней нужно ухаживать.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7919" y="509191"/>
            <a:ext cx="764612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u="sng" dirty="0">
                <a:solidFill>
                  <a:srgbClr val="FF0000"/>
                </a:solidFill>
                <a:latin typeface="Calibri" panose="020F0502020204030204" pitchFamily="34" charset="0"/>
              </a:rPr>
              <a:t>2 Этап </a:t>
            </a:r>
            <a:r>
              <a:rPr lang="ru-RU" sz="3200" b="1" u="sng" dirty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</a:rPr>
              <a:t>Экспериментальная деятельност</a:t>
            </a:r>
            <a:r>
              <a:rPr lang="ru-RU" sz="3200" b="1" u="sng" dirty="0">
                <a:solidFill>
                  <a:srgbClr val="FF0000"/>
                </a:solidFill>
                <a:latin typeface="Times New Roman"/>
                <a:ea typeface="Times New Roman"/>
              </a:rPr>
              <a:t>ь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2400" b="1" i="1" u="sng" dirty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</a:rPr>
              <a:t>«Рассматривание своих зубов»</a:t>
            </a:r>
            <a:endParaRPr lang="ru-RU" sz="2400" b="1" i="1" u="sng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endParaRPr lang="ru-RU" dirty="0"/>
          </a:p>
        </p:txBody>
      </p:sp>
      <p:pic>
        <p:nvPicPr>
          <p:cNvPr id="2050" name="Picture 2" descr="https://im0-tub-ru.yandex.net/i?id=a839bb4058c100d0a84e51d2898b036e&amp;n=33&amp;h=215&amp;w=4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491821"/>
            <a:ext cx="2509761" cy="132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sjs-dev.telecom-assist.ru/upload/main/771/77188aeed37e8fefff00dfa09d796ed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062464"/>
            <a:ext cx="2395807" cy="2644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09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i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Причины </a:t>
            </a:r>
            <a:r>
              <a:rPr lang="ru-RU" sz="3200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образования </a:t>
            </a:r>
            <a:r>
              <a:rPr lang="ru-RU" sz="3200" b="1" i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трещин в эмали</a:t>
            </a:r>
          </a:p>
          <a:p>
            <a:pPr marL="0" indent="0">
              <a:buNone/>
            </a:pPr>
            <a:r>
              <a:rPr lang="ru-RU" sz="2400" dirty="0" smtClean="0">
                <a:latin typeface="Calibri" panose="020F0502020204030204" pitchFamily="34" charset="0"/>
                <a:ea typeface="Calibri"/>
              </a:rPr>
              <a:t>    </a:t>
            </a:r>
            <a:r>
              <a:rPr lang="ru-RU" dirty="0">
                <a:latin typeface="Calibri" panose="020F0502020204030204" pitchFamily="34" charset="0"/>
                <a:ea typeface="Calibri"/>
              </a:rPr>
              <a:t> </a:t>
            </a:r>
            <a:r>
              <a:rPr lang="ru-RU" dirty="0" smtClean="0">
                <a:latin typeface="Calibri" panose="020F0502020204030204" pitchFamily="34" charset="0"/>
                <a:ea typeface="Calibri"/>
              </a:rPr>
              <a:t>                          </a:t>
            </a:r>
            <a:r>
              <a:rPr lang="ru-RU" sz="2400" dirty="0" smtClean="0">
                <a:latin typeface="Calibri" panose="020F0502020204030204" pitchFamily="34" charset="0"/>
                <a:ea typeface="Calibri"/>
              </a:rPr>
              <a:t>если сильно ударится зубами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11998" y="5628603"/>
            <a:ext cx="295786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/>
                <a:ea typeface="Calibri"/>
              </a:rPr>
              <a:t> </a:t>
            </a:r>
            <a:r>
              <a:rPr lang="ru-RU" sz="2400" dirty="0">
                <a:latin typeface="Calibri" panose="020F0502020204030204" pitchFamily="34" charset="0"/>
                <a:ea typeface="Calibri"/>
              </a:rPr>
              <a:t>если после горячего </a:t>
            </a:r>
            <a:endParaRPr lang="ru-RU" sz="2400" dirty="0" smtClean="0">
              <a:latin typeface="Calibri" panose="020F0502020204030204" pitchFamily="34" charset="0"/>
              <a:ea typeface="Calibri"/>
            </a:endParaRPr>
          </a:p>
          <a:p>
            <a:pPr algn="ctr"/>
            <a:r>
              <a:rPr lang="ru-RU" sz="2400" dirty="0" smtClean="0">
                <a:latin typeface="Calibri" panose="020F0502020204030204" pitchFamily="34" charset="0"/>
                <a:ea typeface="Calibri"/>
              </a:rPr>
              <a:t>есть холодное 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0375" y="5637018"/>
            <a:ext cx="25654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>
                <a:latin typeface="Calibri" panose="020F0502020204030204" pitchFamily="34" charset="0"/>
              </a:rPr>
              <a:t>эмаль разрушают </a:t>
            </a:r>
            <a:endParaRPr lang="ru-RU" sz="2400" dirty="0" smtClean="0">
              <a:latin typeface="Calibri" panose="020F0502020204030204" pitchFamily="34" charset="0"/>
            </a:endParaRPr>
          </a:p>
          <a:p>
            <a:pPr algn="ctr"/>
            <a:r>
              <a:rPr lang="ru-RU" sz="2400" dirty="0" smtClean="0">
                <a:latin typeface="Calibri" panose="020F0502020204030204" pitchFamily="34" charset="0"/>
              </a:rPr>
              <a:t>микробы</a:t>
            </a:r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8194" name="Picture 2" descr="F:\100PHOTO\SAM_55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035" y="3402867"/>
            <a:ext cx="2967649" cy="2225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Рисунок 10" descr="http://cdn.thenewageparents.com/wp-content/uploads/2014/06/Common-Germs-And-Bacteria-All-Parents-Should-Know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58" y="3356992"/>
            <a:ext cx="3057774" cy="22716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3" descr="F:\100PHOTO\SAM_54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861" y="1556792"/>
            <a:ext cx="2824174" cy="2118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AutoShape 2" descr="https://im0-tub-ru.yandex.net/i?id=0be5762ba99bcd5c646f01884cdd56be&amp;n=33&amp;h=215&amp;w=18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im0-tub-ru.yandex.net/i?id=0be5762ba99bcd5c646f01884cdd56be&amp;n=33&amp;h=215&amp;w=189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Администратор\Pictures\i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07174"/>
            <a:ext cx="180022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th23.st.depositphotos.com/3665495/6043/v/450/depositphotos_60435723-stock-illustration-cute-aching-tooth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970" y="3958571"/>
            <a:ext cx="2129956" cy="207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84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marL="0" indent="0">
              <a:buNone/>
            </a:pPr>
            <a:r>
              <a:rPr lang="ru-RU" sz="3200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Роль остатков пищи.</a:t>
            </a:r>
            <a:r>
              <a:rPr lang="ru-RU" sz="3200" b="1" i="1" u="sng" dirty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</a:rPr>
              <a:t> </a:t>
            </a:r>
            <a:endParaRPr lang="ru-RU" sz="3200" b="1" i="1" u="sng" dirty="0" smtClean="0">
              <a:solidFill>
                <a:srgbClr val="FF0000"/>
              </a:solidFill>
              <a:latin typeface="Calibri" panose="020F0502020204030204" pitchFamily="34" charset="0"/>
              <a:ea typeface="Times New Roman"/>
            </a:endParaRPr>
          </a:p>
          <a:p>
            <a:pPr marL="0" indent="0">
              <a:buNone/>
            </a:pPr>
            <a:r>
              <a:rPr lang="ru-RU" sz="3200" b="1" i="1" u="sng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</a:rPr>
              <a:t>«</a:t>
            </a:r>
            <a:r>
              <a:rPr lang="ru-RU" sz="3200" b="1" i="1" u="sng" dirty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</a:rPr>
              <a:t>Поиск вредных </a:t>
            </a:r>
            <a:r>
              <a:rPr lang="ru-RU" sz="3200" b="1" i="1" u="sng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/>
              </a:rPr>
              <a:t>микробов»</a:t>
            </a:r>
            <a:endParaRPr lang="ru-RU" sz="3200" b="1" i="1" u="sng" dirty="0">
              <a:solidFill>
                <a:srgbClr val="FF0000"/>
              </a:solidFill>
              <a:latin typeface="Calibri" panose="020F0502020204030204" pitchFamily="34" charset="0"/>
              <a:ea typeface="Calibri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/>
              </a:rPr>
              <a:t>Кариес</a:t>
            </a: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</a:rPr>
              <a:t>– это заболевание</a:t>
            </a: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/>
              </a:rPr>
              <a:t>,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/>
              </a:rPr>
              <a:t>при 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</a:rPr>
              <a:t>котором </a:t>
            </a: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/>
              </a:rPr>
              <a:t>происходит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/>
              </a:rPr>
              <a:t>постепенное 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</a:rPr>
              <a:t>разрушение </a:t>
            </a:r>
            <a:endParaRPr lang="ru-RU" b="1" dirty="0" smtClean="0">
              <a:solidFill>
                <a:srgbClr val="002060"/>
              </a:solidFill>
              <a:latin typeface="Calibri" panose="020F0502020204030204" pitchFamily="34" charset="0"/>
              <a:ea typeface="Calibri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/>
              </a:rPr>
              <a:t>твердой 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</a:rPr>
              <a:t>ткани зуба, </a:t>
            </a:r>
            <a:endParaRPr lang="ru-RU" b="1" dirty="0" smtClean="0">
              <a:solidFill>
                <a:srgbClr val="002060"/>
              </a:solidFill>
              <a:latin typeface="Calibri" panose="020F0502020204030204" pitchFamily="34" charset="0"/>
              <a:ea typeface="Calibri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</a:rPr>
              <a:t>результате чего, </a:t>
            </a:r>
            <a:endParaRPr lang="ru-RU" b="1" dirty="0" smtClean="0">
              <a:solidFill>
                <a:srgbClr val="002060"/>
              </a:solidFill>
              <a:latin typeface="Calibri" panose="020F0502020204030204" pitchFamily="34" charset="0"/>
              <a:ea typeface="Calibri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</a:rPr>
              <a:t>нем образуется полость </a:t>
            </a: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/>
              </a:rPr>
              <a:t>–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/>
              </a:rPr>
              <a:t>«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</a:rPr>
              <a:t>дырка». </a:t>
            </a:r>
            <a:endParaRPr lang="ru-RU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www.sportobzor.ru/uploads/images/473(1)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326536"/>
            <a:ext cx="2016224" cy="2254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F:\100PHOTO\SAM_56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9" y="764704"/>
            <a:ext cx="3276371" cy="2457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3" descr="F:\100PHOTO\SAM_55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9" y="3645024"/>
            <a:ext cx="3348380" cy="25112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3" descr="F:\100PHOTO\SAM_56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06771"/>
            <a:ext cx="3410614" cy="25579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3399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8404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sz="3200" b="1" i="1" dirty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Times New Roman"/>
              </a:rPr>
              <a:t>«Как правильно чистить зубы</a:t>
            </a:r>
            <a:r>
              <a:rPr lang="ru-RU" sz="3200" b="1" i="1" dirty="0" smtClean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Times New Roman"/>
              </a:rPr>
              <a:t>?»</a:t>
            </a:r>
            <a:endParaRPr lang="ru-RU" sz="1800" dirty="0" smtClean="0"/>
          </a:p>
          <a:p>
            <a:pPr marL="0" indent="0" algn="ctr">
              <a:buNone/>
            </a:pPr>
            <a:r>
              <a:rPr lang="ru-RU" sz="1800" b="1" dirty="0">
                <a:solidFill>
                  <a:srgbClr val="002060"/>
                </a:solidFill>
              </a:rPr>
              <a:t>Чистим зубы дважды в сутки, 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002060"/>
                </a:solidFill>
              </a:rPr>
              <a:t>Чистим долго: три минутки, 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002060"/>
                </a:solidFill>
              </a:rPr>
              <a:t>Щеткой чистой, не лохматой, 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002060"/>
                </a:solidFill>
              </a:rPr>
              <a:t>Пастой вкусной, ароматной.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002060"/>
                </a:solidFill>
              </a:rPr>
              <a:t>Чистим щеткой вверх и вниз –</a:t>
            </a:r>
          </a:p>
          <a:p>
            <a:pPr marL="0" indent="0" algn="ctr">
              <a:buNone/>
            </a:pPr>
            <a:r>
              <a:rPr lang="ru-RU" sz="1800" b="1" dirty="0">
                <a:solidFill>
                  <a:srgbClr val="002060"/>
                </a:solidFill>
              </a:rPr>
              <a:t>Ну, микробы, берегись!</a:t>
            </a:r>
          </a:p>
          <a:p>
            <a:pPr marL="0" indent="0" algn="ctr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ru-RU" sz="1800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4" descr="F:\100PHOTO\SAM_56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71" y="1484783"/>
            <a:ext cx="2529796" cy="1897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00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5" descr="F:\100PHOTO\SAM_56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623" y="1484783"/>
            <a:ext cx="2542089" cy="19065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3399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 descr="F:\100PHOTO\SAM_55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71" y="4149080"/>
            <a:ext cx="2718645" cy="2038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3" descr="F:\100PHOTO\SAM_56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108" y="4132878"/>
            <a:ext cx="2688299" cy="20162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4" name="Picture 2" descr="C:\Users\Администратор\Pictures\8894921_m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403034"/>
            <a:ext cx="2825378" cy="247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15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100PHOTO\20170502_0953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73345"/>
            <a:ext cx="3888432" cy="2916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F:\100PHOTO\20170502_0947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16698"/>
            <a:ext cx="2481740" cy="33089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7" name="Picture 5" descr="F:\100PHOTO\20170502_095021 (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961" y="3390637"/>
            <a:ext cx="2477798" cy="33037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3067860" y="688570"/>
            <a:ext cx="5688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Рисование  «Веселый зубик»</a:t>
            </a:r>
          </a:p>
        </p:txBody>
      </p:sp>
      <p:pic>
        <p:nvPicPr>
          <p:cNvPr id="1028" name="Picture 4" descr="https://s.svitmam.ua/photo/0/1/234/12344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961" y="4437112"/>
            <a:ext cx="1811126" cy="228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66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187624" y="598596"/>
            <a:ext cx="67687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Аппликация —  </a:t>
            </a:r>
            <a:r>
              <a:rPr lang="ru-RU" sz="3200" b="1" i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коллаж</a:t>
            </a:r>
          </a:p>
          <a:p>
            <a:pPr lvl="0" algn="ctr"/>
            <a:r>
              <a:rPr lang="ru-RU" sz="3200" b="1" i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ru-RU" sz="3200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«</a:t>
            </a:r>
            <a:r>
              <a:rPr lang="ru-RU" sz="3200" b="1" i="1" u="sng" dirty="0" smtClean="0">
                <a:solidFill>
                  <a:srgbClr val="FF0000"/>
                </a:solidFill>
                <a:latin typeface="Calibri" panose="020F0502020204030204" pitchFamily="34" charset="0"/>
              </a:rPr>
              <a:t>Полезные и вредные </a:t>
            </a:r>
            <a:r>
              <a:rPr lang="ru-RU" sz="3200" b="1" i="1" u="sng" dirty="0">
                <a:solidFill>
                  <a:srgbClr val="FF0000"/>
                </a:solidFill>
                <a:latin typeface="Calibri" panose="020F0502020204030204" pitchFamily="34" charset="0"/>
              </a:rPr>
              <a:t>продукты»</a:t>
            </a:r>
          </a:p>
        </p:txBody>
      </p:sp>
      <p:pic>
        <p:nvPicPr>
          <p:cNvPr id="1026" name="Picture 2" descr="G:\приложение\фото\SAM_56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63343"/>
            <a:ext cx="2952328" cy="22142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G:\приложение\фото\SAM_56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78322"/>
            <a:ext cx="3419872" cy="2564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3399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G:\приложение\фото\SAM_56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178322"/>
            <a:ext cx="3419872" cy="2564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8379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m.maximummuscle.ru/pic/uploads/506/b60/0ba/506b600bacdab8639ad16044837e0aa1c1a6818b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20"/>
            <a:ext cx="3384375" cy="28125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985" y="3501008"/>
            <a:ext cx="4202933" cy="28019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Прямоугольник 4"/>
          <p:cNvSpPr/>
          <p:nvPr/>
        </p:nvSpPr>
        <p:spPr>
          <a:xfrm>
            <a:off x="467544" y="3140968"/>
            <a:ext cx="4248472" cy="4304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Как </a:t>
            </a:r>
            <a:r>
              <a:rPr lang="ru-RU" sz="2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поел, почисти зубки.</a:t>
            </a:r>
            <a:endParaRPr lang="ru-RU" sz="20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Делай так два раза в сутки.</a:t>
            </a:r>
            <a:endParaRPr lang="ru-RU" sz="20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Предпочти конфетам фрукты,</a:t>
            </a:r>
            <a:endParaRPr lang="ru-RU" sz="20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очень важные продукты.</a:t>
            </a:r>
            <a:endParaRPr lang="ru-RU" sz="20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Чтоб зуб не беспокоил, помни правило такое:</a:t>
            </a:r>
            <a:endParaRPr lang="ru-RU" sz="20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К стоматологу идем в год два раза на прием.</a:t>
            </a:r>
            <a:endParaRPr lang="ru-RU" sz="20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И тогда улыбки свет сохранишь на много лет.</a:t>
            </a:r>
            <a:endParaRPr lang="ru-RU" sz="20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2000" b="1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51920" y="764704"/>
            <a:ext cx="48600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Мы </a:t>
            </a:r>
            <a:r>
              <a:rPr lang="ru-RU" sz="2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чистим, чистим зубы и весело живем,</a:t>
            </a:r>
            <a:endParaRPr lang="ru-RU" sz="16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lvl="0" algn="just"/>
            <a:r>
              <a:rPr lang="ru-RU" sz="2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А тех, кто их не чистит, мы песенку споем.</a:t>
            </a:r>
            <a:endParaRPr lang="ru-RU" sz="16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lvl="0" algn="just"/>
            <a:r>
              <a:rPr lang="ru-RU" sz="2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Эх, давай, не зевай, о зубах не забывай,</a:t>
            </a:r>
            <a:endParaRPr lang="ru-RU" sz="16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lvl="0" algn="just"/>
            <a:r>
              <a:rPr lang="ru-RU" sz="2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Чистить зубы не ленись,</a:t>
            </a:r>
            <a:endParaRPr lang="ru-RU" sz="1600" b="1" dirty="0">
              <a:solidFill>
                <a:srgbClr val="7030A0"/>
              </a:solidFill>
              <a:ea typeface="Calibri"/>
              <a:cs typeface="Times New Roman"/>
            </a:endParaRPr>
          </a:p>
          <a:p>
            <a:pPr lvl="0" algn="just"/>
            <a:r>
              <a:rPr lang="ru-RU" sz="20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Снизу вверх, сверху вниз,</a:t>
            </a:r>
            <a:endParaRPr lang="ru-RU" sz="1600" b="1" dirty="0">
              <a:solidFill>
                <a:srgbClr val="7030A0"/>
              </a:solidFill>
              <a:ea typeface="Calibri"/>
              <a:cs typeface="Times New Roman"/>
            </a:endParaRPr>
          </a:p>
        </p:txBody>
      </p:sp>
      <p:sp>
        <p:nvSpPr>
          <p:cNvPr id="9" name="Стрелка влево 8"/>
          <p:cNvSpPr/>
          <p:nvPr/>
        </p:nvSpPr>
        <p:spPr>
          <a:xfrm>
            <a:off x="3635896" y="3140968"/>
            <a:ext cx="701824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95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585</TotalTime>
  <Words>274</Words>
  <Application>Microsoft Office PowerPoint</Application>
  <PresentationFormat>Экран (4:3)</PresentationFormat>
  <Paragraphs>61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Остин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-</cp:lastModifiedBy>
  <cp:revision>48</cp:revision>
  <dcterms:created xsi:type="dcterms:W3CDTF">2017-05-11T07:55:40Z</dcterms:created>
  <dcterms:modified xsi:type="dcterms:W3CDTF">2018-06-19T21:56:32Z</dcterms:modified>
</cp:coreProperties>
</file>